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0" r:id="rId1"/>
    <p:sldMasterId id="2147483725" r:id="rId2"/>
  </p:sldMasterIdLst>
  <p:notesMasterIdLst>
    <p:notesMasterId r:id="rId17"/>
  </p:notesMasterIdLst>
  <p:sldIdLst>
    <p:sldId id="513" r:id="rId3"/>
    <p:sldId id="477" r:id="rId4"/>
    <p:sldId id="478" r:id="rId5"/>
    <p:sldId id="492" r:id="rId6"/>
    <p:sldId id="496" r:id="rId7"/>
    <p:sldId id="479" r:id="rId8"/>
    <p:sldId id="497" r:id="rId9"/>
    <p:sldId id="481" r:id="rId10"/>
    <p:sldId id="517" r:id="rId11"/>
    <p:sldId id="483" r:id="rId12"/>
    <p:sldId id="495" r:id="rId13"/>
    <p:sldId id="519" r:id="rId14"/>
    <p:sldId id="518" r:id="rId15"/>
    <p:sldId id="516" r:id="rId16"/>
  </p:sldIdLst>
  <p:sldSz cx="12192000" cy="6858000"/>
  <p:notesSz cx="6858000" cy="9144000"/>
  <p:embeddedFontLst>
    <p:embeddedFont>
      <p:font typeface="Arimo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664AD-64BD-4705-B16F-911DE1926892}" v="7" dt="2024-09-26T21:44:3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DEBC1-D45A-4584-BEC9-4C32FB35D207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8F7D2-DBF7-47B1-8A95-599CF99D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8ED-DB16-482D-8460-D5A521C36BB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91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64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253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7394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55640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0246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E162F-09E4-4F97-91E2-A255FA795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16155" r="46167" b="14753"/>
          <a:stretch>
            <a:fillRect/>
          </a:stretch>
        </p:blipFill>
        <p:spPr>
          <a:xfrm>
            <a:off x="690880" y="1107905"/>
            <a:ext cx="5872480" cy="4738300"/>
          </a:xfrm>
          <a:custGeom>
            <a:avLst/>
            <a:gdLst>
              <a:gd name="connsiteX0" fmla="*/ 4174488 w 5872480"/>
              <a:gd name="connsiteY0" fmla="*/ 1655999 h 4738300"/>
              <a:gd name="connsiteX1" fmla="*/ 5049498 w 5872480"/>
              <a:gd name="connsiteY1" fmla="*/ 1655999 h 4738300"/>
              <a:gd name="connsiteX2" fmla="*/ 4611993 w 5872480"/>
              <a:gd name="connsiteY2" fmla="*/ 2410318 h 4738300"/>
              <a:gd name="connsiteX3" fmla="*/ 4611993 w 5872480"/>
              <a:gd name="connsiteY3" fmla="*/ 825866 h 4738300"/>
              <a:gd name="connsiteX4" fmla="*/ 5049498 w 5872480"/>
              <a:gd name="connsiteY4" fmla="*/ 1580184 h 4738300"/>
              <a:gd name="connsiteX5" fmla="*/ 4174488 w 5872480"/>
              <a:gd name="connsiteY5" fmla="*/ 1580184 h 4738300"/>
              <a:gd name="connsiteX6" fmla="*/ 1759292 w 5872480"/>
              <a:gd name="connsiteY6" fmla="*/ 687469 h 4738300"/>
              <a:gd name="connsiteX7" fmla="*/ 3231335 w 5872480"/>
              <a:gd name="connsiteY7" fmla="*/ 3225474 h 4738300"/>
              <a:gd name="connsiteX8" fmla="*/ 4113188 w 5872480"/>
              <a:gd name="connsiteY8" fmla="*/ 1705039 h 4738300"/>
              <a:gd name="connsiteX9" fmla="*/ 5872480 w 5872480"/>
              <a:gd name="connsiteY9" fmla="*/ 4738300 h 4738300"/>
              <a:gd name="connsiteX10" fmla="*/ 2353896 w 5872480"/>
              <a:gd name="connsiteY10" fmla="*/ 4738300 h 4738300"/>
              <a:gd name="connsiteX11" fmla="*/ 2944086 w 5872480"/>
              <a:gd name="connsiteY11" fmla="*/ 3720731 h 4738300"/>
              <a:gd name="connsiteX12" fmla="*/ 0 w 5872480"/>
              <a:gd name="connsiteY12" fmla="*/ 3720731 h 4738300"/>
              <a:gd name="connsiteX13" fmla="*/ 1469615 w 5872480"/>
              <a:gd name="connsiteY13" fmla="*/ 0 h 4738300"/>
              <a:gd name="connsiteX14" fmla="*/ 4988199 w 5872480"/>
              <a:gd name="connsiteY14" fmla="*/ 0 h 4738300"/>
              <a:gd name="connsiteX15" fmla="*/ 3228907 w 5872480"/>
              <a:gd name="connsiteY15" fmla="*/ 3033262 h 47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72480" h="4738300">
                <a:moveTo>
                  <a:pt x="4174488" y="1655999"/>
                </a:moveTo>
                <a:lnTo>
                  <a:pt x="5049498" y="1655999"/>
                </a:lnTo>
                <a:lnTo>
                  <a:pt x="4611993" y="2410318"/>
                </a:lnTo>
                <a:close/>
                <a:moveTo>
                  <a:pt x="4611993" y="825866"/>
                </a:moveTo>
                <a:lnTo>
                  <a:pt x="5049498" y="1580184"/>
                </a:lnTo>
                <a:lnTo>
                  <a:pt x="4174488" y="1580184"/>
                </a:lnTo>
                <a:close/>
                <a:moveTo>
                  <a:pt x="1759292" y="687469"/>
                </a:moveTo>
                <a:lnTo>
                  <a:pt x="3231335" y="3225474"/>
                </a:lnTo>
                <a:lnTo>
                  <a:pt x="4113188" y="1705039"/>
                </a:lnTo>
                <a:lnTo>
                  <a:pt x="5872480" y="4738300"/>
                </a:lnTo>
                <a:lnTo>
                  <a:pt x="2353896" y="4738300"/>
                </a:lnTo>
                <a:lnTo>
                  <a:pt x="2944086" y="3720731"/>
                </a:lnTo>
                <a:lnTo>
                  <a:pt x="0" y="3720731"/>
                </a:lnTo>
                <a:close/>
                <a:moveTo>
                  <a:pt x="1469615" y="0"/>
                </a:moveTo>
                <a:lnTo>
                  <a:pt x="4988199" y="0"/>
                </a:lnTo>
                <a:lnTo>
                  <a:pt x="3228907" y="303326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876745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F6555-EF9F-4581-A38A-38BDC30ED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0" t="5241" r="3417" b="5241"/>
          <a:stretch>
            <a:fillRect/>
          </a:stretch>
        </p:blipFill>
        <p:spPr>
          <a:xfrm>
            <a:off x="6492239" y="359410"/>
            <a:ext cx="5283200" cy="6139180"/>
          </a:xfrm>
          <a:custGeom>
            <a:avLst/>
            <a:gdLst>
              <a:gd name="connsiteX0" fmla="*/ 1334703 w 5283200"/>
              <a:gd name="connsiteY0" fmla="*/ 3802380 h 6139180"/>
              <a:gd name="connsiteX1" fmla="*/ 2613794 w 5283200"/>
              <a:gd name="connsiteY1" fmla="*/ 3802380 h 6139180"/>
              <a:gd name="connsiteX2" fmla="*/ 2613794 w 5283200"/>
              <a:gd name="connsiteY2" fmla="*/ 6139180 h 6139180"/>
              <a:gd name="connsiteX3" fmla="*/ 1334703 w 5283200"/>
              <a:gd name="connsiteY3" fmla="*/ 6139180 h 6139180"/>
              <a:gd name="connsiteX4" fmla="*/ 4004109 w 5283200"/>
              <a:gd name="connsiteY4" fmla="*/ 2413000 h 6139180"/>
              <a:gd name="connsiteX5" fmla="*/ 5283200 w 5283200"/>
              <a:gd name="connsiteY5" fmla="*/ 2413000 h 6139180"/>
              <a:gd name="connsiteX6" fmla="*/ 5283200 w 5283200"/>
              <a:gd name="connsiteY6" fmla="*/ 4749800 h 6139180"/>
              <a:gd name="connsiteX7" fmla="*/ 4004109 w 5283200"/>
              <a:gd name="connsiteY7" fmla="*/ 4749800 h 6139180"/>
              <a:gd name="connsiteX8" fmla="*/ 0 w 5283200"/>
              <a:gd name="connsiteY8" fmla="*/ 1022350 h 6139180"/>
              <a:gd name="connsiteX9" fmla="*/ 1279091 w 5283200"/>
              <a:gd name="connsiteY9" fmla="*/ 1022350 h 6139180"/>
              <a:gd name="connsiteX10" fmla="*/ 1279091 w 5283200"/>
              <a:gd name="connsiteY10" fmla="*/ 4768850 h 6139180"/>
              <a:gd name="connsiteX11" fmla="*/ 0 w 5283200"/>
              <a:gd name="connsiteY11" fmla="*/ 4768850 h 6139180"/>
              <a:gd name="connsiteX12" fmla="*/ 2669406 w 5283200"/>
              <a:gd name="connsiteY12" fmla="*/ 1003301 h 6139180"/>
              <a:gd name="connsiteX13" fmla="*/ 3948497 w 5283200"/>
              <a:gd name="connsiteY13" fmla="*/ 1003301 h 6139180"/>
              <a:gd name="connsiteX14" fmla="*/ 3948497 w 5283200"/>
              <a:gd name="connsiteY14" fmla="*/ 5435600 h 6139180"/>
              <a:gd name="connsiteX15" fmla="*/ 2669406 w 5283200"/>
              <a:gd name="connsiteY15" fmla="*/ 5435600 h 6139180"/>
              <a:gd name="connsiteX16" fmla="*/ 1334703 w 5283200"/>
              <a:gd name="connsiteY16" fmla="*/ 0 h 6139180"/>
              <a:gd name="connsiteX17" fmla="*/ 2613794 w 5283200"/>
              <a:gd name="connsiteY17" fmla="*/ 0 h 6139180"/>
              <a:gd name="connsiteX18" fmla="*/ 2613794 w 5283200"/>
              <a:gd name="connsiteY18" fmla="*/ 3746500 h 6139180"/>
              <a:gd name="connsiteX19" fmla="*/ 1334703 w 5283200"/>
              <a:gd name="connsiteY19" fmla="*/ 3746500 h 613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83200" h="6139180">
                <a:moveTo>
                  <a:pt x="1334703" y="3802380"/>
                </a:moveTo>
                <a:lnTo>
                  <a:pt x="2613794" y="3802380"/>
                </a:lnTo>
                <a:lnTo>
                  <a:pt x="2613794" y="6139180"/>
                </a:lnTo>
                <a:lnTo>
                  <a:pt x="1334703" y="6139180"/>
                </a:lnTo>
                <a:close/>
                <a:moveTo>
                  <a:pt x="4004109" y="2413000"/>
                </a:moveTo>
                <a:lnTo>
                  <a:pt x="5283200" y="2413000"/>
                </a:lnTo>
                <a:lnTo>
                  <a:pt x="5283200" y="4749800"/>
                </a:lnTo>
                <a:lnTo>
                  <a:pt x="4004109" y="4749800"/>
                </a:lnTo>
                <a:close/>
                <a:moveTo>
                  <a:pt x="0" y="1022350"/>
                </a:moveTo>
                <a:lnTo>
                  <a:pt x="1279091" y="1022350"/>
                </a:lnTo>
                <a:lnTo>
                  <a:pt x="1279091" y="4768850"/>
                </a:lnTo>
                <a:lnTo>
                  <a:pt x="0" y="4768850"/>
                </a:lnTo>
                <a:close/>
                <a:moveTo>
                  <a:pt x="2669406" y="1003301"/>
                </a:moveTo>
                <a:lnTo>
                  <a:pt x="3948497" y="1003301"/>
                </a:lnTo>
                <a:lnTo>
                  <a:pt x="3948497" y="5435600"/>
                </a:lnTo>
                <a:lnTo>
                  <a:pt x="2669406" y="5435600"/>
                </a:lnTo>
                <a:close/>
                <a:moveTo>
                  <a:pt x="1334703" y="0"/>
                </a:moveTo>
                <a:lnTo>
                  <a:pt x="2613794" y="0"/>
                </a:lnTo>
                <a:lnTo>
                  <a:pt x="2613794" y="3746500"/>
                </a:lnTo>
                <a:lnTo>
                  <a:pt x="1334703" y="3746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157599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4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0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6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40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5848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3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7" b="1"/>
            </a:lvl4pPr>
            <a:lvl5pPr marL="1219200" indent="0">
              <a:buNone/>
              <a:defRPr sz="1067" b="1"/>
            </a:lvl5pPr>
            <a:lvl6pPr marL="1524000" indent="0">
              <a:buNone/>
              <a:defRPr sz="1067" b="1"/>
            </a:lvl6pPr>
            <a:lvl7pPr marL="1828800" indent="0">
              <a:buNone/>
              <a:defRPr sz="1067" b="1"/>
            </a:lvl7pPr>
            <a:lvl8pPr marL="2133600" indent="0">
              <a:buNone/>
              <a:defRPr sz="1067" b="1"/>
            </a:lvl8pPr>
            <a:lvl9pPr marL="2438400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3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00" indent="0">
              <a:buNone/>
              <a:defRPr sz="1333" b="1"/>
            </a:lvl2pPr>
            <a:lvl3pPr marL="609600" indent="0">
              <a:buNone/>
              <a:defRPr sz="1200" b="1"/>
            </a:lvl3pPr>
            <a:lvl4pPr marL="914400" indent="0">
              <a:buNone/>
              <a:defRPr sz="1067" b="1"/>
            </a:lvl4pPr>
            <a:lvl5pPr marL="1219200" indent="0">
              <a:buNone/>
              <a:defRPr sz="1067" b="1"/>
            </a:lvl5pPr>
            <a:lvl6pPr marL="1524000" indent="0">
              <a:buNone/>
              <a:defRPr sz="1067" b="1"/>
            </a:lvl6pPr>
            <a:lvl7pPr marL="1828800" indent="0">
              <a:buNone/>
              <a:defRPr sz="1067" b="1"/>
            </a:lvl7pPr>
            <a:lvl8pPr marL="2133600" indent="0">
              <a:buNone/>
              <a:defRPr sz="1067" b="1"/>
            </a:lvl8pPr>
            <a:lvl9pPr marL="2438400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3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3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3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00" indent="0">
              <a:buNone/>
              <a:defRPr sz="800"/>
            </a:lvl2pPr>
            <a:lvl3pPr marL="609600" indent="0">
              <a:buNone/>
              <a:defRPr sz="667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00" indent="0">
              <a:buNone/>
              <a:defRPr sz="1867"/>
            </a:lvl2pPr>
            <a:lvl3pPr marL="609600" indent="0">
              <a:buNone/>
              <a:defRPr sz="1600"/>
            </a:lvl3pPr>
            <a:lvl4pPr marL="914400" indent="0">
              <a:buNone/>
              <a:defRPr sz="1333"/>
            </a:lvl4pPr>
            <a:lvl5pPr marL="1219200" indent="0">
              <a:buNone/>
              <a:defRPr sz="1333"/>
            </a:lvl5pPr>
            <a:lvl6pPr marL="1524000" indent="0">
              <a:buNone/>
              <a:defRPr sz="1333"/>
            </a:lvl6pPr>
            <a:lvl7pPr marL="1828800" indent="0">
              <a:buNone/>
              <a:defRPr sz="1333"/>
            </a:lvl7pPr>
            <a:lvl8pPr marL="2133600" indent="0">
              <a:buNone/>
              <a:defRPr sz="1333"/>
            </a:lvl8pPr>
            <a:lvl9pPr marL="2438400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00" indent="0">
              <a:buNone/>
              <a:defRPr sz="800"/>
            </a:lvl2pPr>
            <a:lvl3pPr marL="609600" indent="0">
              <a:buNone/>
              <a:defRPr sz="667"/>
            </a:lvl3pPr>
            <a:lvl4pPr marL="914400" indent="0">
              <a:buNone/>
              <a:defRPr sz="600"/>
            </a:lvl4pPr>
            <a:lvl5pPr marL="1219200" indent="0">
              <a:buNone/>
              <a:defRPr sz="600"/>
            </a:lvl5pPr>
            <a:lvl6pPr marL="1524000" indent="0">
              <a:buNone/>
              <a:defRPr sz="600"/>
            </a:lvl6pPr>
            <a:lvl7pPr marL="1828800" indent="0">
              <a:buNone/>
              <a:defRPr sz="600"/>
            </a:lvl7pPr>
            <a:lvl8pPr marL="2133600" indent="0">
              <a:buNone/>
              <a:defRPr sz="600"/>
            </a:lvl8pPr>
            <a:lvl9pPr marL="243840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22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904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204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37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5572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29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672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38293-15E9-4597-B06C-F2C0D255F3E0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7B3D-94C1-42BD-9166-C84153AC1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14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  <p:sldLayoutId id="2147483684" r:id="rId13"/>
    <p:sldLayoutId id="2147483650" r:id="rId14"/>
    <p:sldLayoutId id="2147483651" r:id="rId1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096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/>
  <p:txStyles>
    <p:titleStyle>
      <a:lvl1pPr algn="ctr" defTabSz="60960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00" indent="-1905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800" indent="-152400" algn="l" defTabSz="609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00" algn="l" defTabSz="6096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tOXy1C46JGHw8UxxbHObNt0RDHx5jgXN/view?usp=sharing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316" y="-111162"/>
            <a:ext cx="12374632" cy="8643587"/>
            <a:chOff x="37299" y="364675"/>
            <a:chExt cx="10109200" cy="7061200"/>
          </a:xfrm>
        </p:grpSpPr>
        <p:sp>
          <p:nvSpPr>
            <p:cNvPr id="3" name="Freeform 3"/>
            <p:cNvSpPr/>
            <p:nvPr/>
          </p:nvSpPr>
          <p:spPr>
            <a:xfrm>
              <a:off x="37299" y="364675"/>
              <a:ext cx="10109200" cy="70612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2321" r="-2321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3577051">
            <a:off x="-2322320" y="-963612"/>
            <a:ext cx="9712135" cy="8437806"/>
            <a:chOff x="21378" y="132738"/>
            <a:chExt cx="541867" cy="470768"/>
          </a:xfrm>
        </p:grpSpPr>
        <p:sp>
          <p:nvSpPr>
            <p:cNvPr id="5" name="Freeform 5"/>
            <p:cNvSpPr/>
            <p:nvPr/>
          </p:nvSpPr>
          <p:spPr>
            <a:xfrm>
              <a:off x="21378" y="132738"/>
              <a:ext cx="541867" cy="470768"/>
            </a:xfrm>
            <a:custGeom>
              <a:avLst/>
              <a:gdLst/>
              <a:ahLst/>
              <a:cxnLst/>
              <a:rect l="l" t="t" r="r" b="b"/>
              <a:pathLst>
                <a:path w="812800" h="706152">
                  <a:moveTo>
                    <a:pt x="406400" y="0"/>
                  </a:moveTo>
                  <a:lnTo>
                    <a:pt x="812800" y="706152"/>
                  </a:lnTo>
                  <a:lnTo>
                    <a:pt x="0" y="70615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40101">
                <a:alpha val="63922"/>
              </a:srgbClr>
            </a:solidFill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6045" y="319559"/>
              <a:ext cx="372533" cy="2503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91299" y="6044177"/>
            <a:ext cx="445619" cy="513908"/>
            <a:chOff x="-7140934" y="-4158897"/>
            <a:chExt cx="594158" cy="685212"/>
          </a:xfrm>
        </p:grpSpPr>
        <p:grpSp>
          <p:nvGrpSpPr>
            <p:cNvPr id="8" name="Group 8"/>
            <p:cNvGrpSpPr/>
            <p:nvPr/>
          </p:nvGrpSpPr>
          <p:grpSpPr>
            <a:xfrm rot="1315157">
              <a:off x="-7140934" y="-4158895"/>
              <a:ext cx="96742" cy="685208"/>
              <a:chOff x="-2476544" y="-328678"/>
              <a:chExt cx="28644" cy="20288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476543" y="-303278"/>
                <a:ext cx="28643" cy="177483"/>
              </a:xfrm>
              <a:custGeom>
                <a:avLst/>
                <a:gdLst/>
                <a:ahLst/>
                <a:cxnLst/>
                <a:rect l="l" t="t" r="r" b="b"/>
                <a:pathLst>
                  <a:path w="42965" h="266224">
                    <a:moveTo>
                      <a:pt x="0" y="0"/>
                    </a:moveTo>
                    <a:lnTo>
                      <a:pt x="42965" y="0"/>
                    </a:lnTo>
                    <a:lnTo>
                      <a:pt x="42965" y="266224"/>
                    </a:lnTo>
                    <a:lnTo>
                      <a:pt x="0" y="2662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2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40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-2476544" y="-328678"/>
                <a:ext cx="28643" cy="20288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2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40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83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1315157">
              <a:off x="-6890389" y="-4158897"/>
              <a:ext cx="96740" cy="685208"/>
              <a:chOff x="-2510954" y="-314831"/>
              <a:chExt cx="28644" cy="20288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2510954" y="-289431"/>
                <a:ext cx="28643" cy="177483"/>
              </a:xfrm>
              <a:custGeom>
                <a:avLst/>
                <a:gdLst/>
                <a:ahLst/>
                <a:cxnLst/>
                <a:rect l="l" t="t" r="r" b="b"/>
                <a:pathLst>
                  <a:path w="42965" h="266224">
                    <a:moveTo>
                      <a:pt x="0" y="0"/>
                    </a:moveTo>
                    <a:lnTo>
                      <a:pt x="42965" y="0"/>
                    </a:lnTo>
                    <a:lnTo>
                      <a:pt x="42965" y="266224"/>
                    </a:lnTo>
                    <a:lnTo>
                      <a:pt x="0" y="2662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2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40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-2510954" y="-314831"/>
                <a:ext cx="28643" cy="20288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2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40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83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1315157">
              <a:off x="-6643517" y="-4158893"/>
              <a:ext cx="96742" cy="685208"/>
              <a:chOff x="-2544860" y="-301188"/>
              <a:chExt cx="28644" cy="20288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2544860" y="-275788"/>
                <a:ext cx="28643" cy="177483"/>
              </a:xfrm>
              <a:custGeom>
                <a:avLst/>
                <a:gdLst/>
                <a:ahLst/>
                <a:cxnLst/>
                <a:rect l="l" t="t" r="r" b="b"/>
                <a:pathLst>
                  <a:path w="42965" h="266224">
                    <a:moveTo>
                      <a:pt x="0" y="0"/>
                    </a:moveTo>
                    <a:lnTo>
                      <a:pt x="42965" y="0"/>
                    </a:lnTo>
                    <a:lnTo>
                      <a:pt x="42965" y="266224"/>
                    </a:lnTo>
                    <a:lnTo>
                      <a:pt x="0" y="2662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2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40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-2544860" y="-301188"/>
                <a:ext cx="28643" cy="20288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2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40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6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400" algn="l" defTabSz="609600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83"/>
                  </a:lnSpc>
                </a:pPr>
                <a:endParaRPr/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3771379" y="6330975"/>
            <a:ext cx="665278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grpSp>
        <p:nvGrpSpPr>
          <p:cNvPr id="18" name="Group 18"/>
          <p:cNvGrpSpPr/>
          <p:nvPr/>
        </p:nvGrpSpPr>
        <p:grpSpPr>
          <a:xfrm>
            <a:off x="353961" y="4453908"/>
            <a:ext cx="3789839" cy="746761"/>
            <a:chOff x="-46612" y="-634149"/>
            <a:chExt cx="998147" cy="196678"/>
          </a:xfrm>
        </p:grpSpPr>
        <p:sp>
          <p:nvSpPr>
            <p:cNvPr id="19" name="Freeform 19"/>
            <p:cNvSpPr/>
            <p:nvPr/>
          </p:nvSpPr>
          <p:spPr>
            <a:xfrm>
              <a:off x="-46612" y="-602399"/>
              <a:ext cx="998147" cy="164928"/>
            </a:xfrm>
            <a:custGeom>
              <a:avLst/>
              <a:gdLst/>
              <a:ahLst/>
              <a:cxnLst/>
              <a:rect l="l" t="t" r="r" b="b"/>
              <a:pathLst>
                <a:path w="1497220" h="247392">
                  <a:moveTo>
                    <a:pt x="0" y="0"/>
                  </a:moveTo>
                  <a:lnTo>
                    <a:pt x="1497220" y="0"/>
                  </a:lnTo>
                  <a:lnTo>
                    <a:pt x="1497220" y="247392"/>
                  </a:lnTo>
                  <a:lnTo>
                    <a:pt x="0" y="247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46612" y="-634149"/>
              <a:ext cx="998147" cy="196678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2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40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6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400" algn="l" defTabSz="6096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r>
                <a:rPr lang="en-US" sz="1266" u="sng" dirty="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Enhance your fitness journey with smart assistant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25700" y="1642565"/>
            <a:ext cx="3850507" cy="336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712"/>
              </a:lnSpc>
              <a:spcBef>
                <a:spcPct val="0"/>
              </a:spcBef>
            </a:pPr>
            <a:r>
              <a:rPr lang="en-US" sz="4794" b="1" spc="119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THE VIRTUAL GYM</a:t>
            </a:r>
          </a:p>
          <a:p>
            <a:pPr algn="l">
              <a:lnSpc>
                <a:spcPts val="6712"/>
              </a:lnSpc>
              <a:spcBef>
                <a:spcPct val="0"/>
              </a:spcBef>
            </a:pPr>
            <a:r>
              <a:rPr lang="en-US" sz="4794" b="1" spc="119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TRAINER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F36EED-40BA-A885-90B8-EB027EEC84BB}"/>
              </a:ext>
            </a:extLst>
          </p:cNvPr>
          <p:cNvSpPr txBox="1"/>
          <p:nvPr/>
        </p:nvSpPr>
        <p:spPr>
          <a:xfrm>
            <a:off x="9187744" y="0"/>
            <a:ext cx="2858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Fit</a:t>
            </a:r>
            <a:r>
              <a:rPr lang="en-IN" sz="4000" b="1" dirty="0">
                <a:solidFill>
                  <a:schemeClr val="accent6"/>
                </a:solidFill>
                <a:latin typeface="Montserrat" panose="00000500000000000000" pitchFamily="2" charset="0"/>
              </a:rPr>
              <a:t>Mantra</a:t>
            </a:r>
            <a:endParaRPr lang="en-IN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09C1CB-68E7-7DFB-DD05-3BCE55D98C6C}"/>
              </a:ext>
            </a:extLst>
          </p:cNvPr>
          <p:cNvSpPr txBox="1"/>
          <p:nvPr/>
        </p:nvSpPr>
        <p:spPr>
          <a:xfrm>
            <a:off x="212272" y="1148314"/>
            <a:ext cx="26860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Lack of affordable personal gym trainers.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Low motivation to sustain fitness goals.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tracking and improving gym performance and posture without supervision.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C514C-4307-C5E3-7968-5F164F020590}"/>
              </a:ext>
            </a:extLst>
          </p:cNvPr>
          <p:cNvSpPr txBox="1"/>
          <p:nvPr/>
        </p:nvSpPr>
        <p:spPr>
          <a:xfrm>
            <a:off x="2963684" y="1153546"/>
            <a:ext cx="33262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Mounted cameras on gym equipment that detect user posture and provide corrective feedback in real time.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Gamified system where users earn points for achieving fitness milestones, redeemable for vouchers.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A personalized fitness plan with consistent tracking to motivate users.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4F15B-8E16-6981-4FE6-340CEB06F404}"/>
              </a:ext>
            </a:extLst>
          </p:cNvPr>
          <p:cNvSpPr txBox="1"/>
          <p:nvPr/>
        </p:nvSpPr>
        <p:spPr>
          <a:xfrm>
            <a:off x="6385193" y="1153546"/>
            <a:ext cx="24797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Unique Value Proposition</a:t>
            </a:r>
            <a:br>
              <a:rPr lang="en-IN" sz="135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350">
                <a:latin typeface="Times New Roman" panose="02020603050405020304" pitchFamily="18" charset="0"/>
                <a:cs typeface="Times New Roman" panose="02020603050405020304" pitchFamily="18" charset="0"/>
              </a:rPr>
              <a:t>"India’s first socialized virtual gym trainer platform. FitMantra combines affordable fitness guidance with real-time posture correction and gamified motivation, all while fostering a gym community like LinkedIn for professionals."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635EA-3A0E-DECE-2532-91F25B1D660F}"/>
              </a:ext>
            </a:extLst>
          </p:cNvPr>
          <p:cNvSpPr txBox="1"/>
          <p:nvPr/>
        </p:nvSpPr>
        <p:spPr>
          <a:xfrm>
            <a:off x="9041520" y="1148314"/>
            <a:ext cx="27958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Advantage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physical hardware (cameras) with virtual gym coaching.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Gamified rewards and socialized platform for the fitness community, exclusive to FitMantra.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personalized fitness plans and continuous monitoring.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E6DC4-5421-5DCC-7CEE-0461317BF621}"/>
              </a:ext>
            </a:extLst>
          </p:cNvPr>
          <p:cNvSpPr txBox="1"/>
          <p:nvPr/>
        </p:nvSpPr>
        <p:spPr>
          <a:xfrm>
            <a:off x="7718464" y="5355193"/>
            <a:ext cx="426126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Segments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Middle-class individuals seeking affordable fitness solutions.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Fitness enthusiasts looking for guidance and motivation.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Gym-goers who prefer social platforms to share progress and stay motivated.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8ACBE-1EF6-40D1-592B-C0439B7F83FA}"/>
              </a:ext>
            </a:extLst>
          </p:cNvPr>
          <p:cNvSpPr txBox="1"/>
          <p:nvPr/>
        </p:nvSpPr>
        <p:spPr>
          <a:xfrm>
            <a:off x="212271" y="3248181"/>
            <a:ext cx="2686099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Existing Alternatives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Personal gym trainers (expensive).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Fitness apps offering workouts without real-time posture correction.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General social media for sharing fitness journeys without gym-specific context.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188F7-B1D9-3C73-7744-B06C70FE79B1}"/>
              </a:ext>
            </a:extLst>
          </p:cNvPr>
          <p:cNvSpPr txBox="1"/>
          <p:nvPr/>
        </p:nvSpPr>
        <p:spPr>
          <a:xfrm>
            <a:off x="2963684" y="3248181"/>
            <a:ext cx="33262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Key Metrics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Number of users subscribing to monthly/annual plans.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 (time spent on the app, leaderboard participation).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milestones achieved and points redeemed.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Posture corrections provided per session.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73140-D3E9-02F4-7671-5845C1BBA846}"/>
              </a:ext>
            </a:extLst>
          </p:cNvPr>
          <p:cNvSpPr txBox="1"/>
          <p:nvPr/>
        </p:nvSpPr>
        <p:spPr>
          <a:xfrm>
            <a:off x="9041520" y="3248181"/>
            <a:ext cx="27958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(primary), website.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marketing, influencer partnerships.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In-app chatbot for support and guidance.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9B816C-6D83-CC6D-3F04-D1D51C563058}"/>
              </a:ext>
            </a:extLst>
          </p:cNvPr>
          <p:cNvSpPr txBox="1"/>
          <p:nvPr/>
        </p:nvSpPr>
        <p:spPr>
          <a:xfrm>
            <a:off x="6355278" y="3248181"/>
            <a:ext cx="247976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Early Adopters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Fitness enthusiasts in metro cities with gym memberships.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Young professionals looking for affordable fitness coaching.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 motivated by gamified progress and rewards.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2FAC71-A644-D343-EB56-AC3D5D7E7E65}"/>
              </a:ext>
            </a:extLst>
          </p:cNvPr>
          <p:cNvSpPr txBox="1"/>
          <p:nvPr/>
        </p:nvSpPr>
        <p:spPr>
          <a:xfrm>
            <a:off x="212272" y="5355193"/>
            <a:ext cx="482524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Cost Structure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Camera hardware and installation on gym equipment.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App development and maintenance.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customer acquisition costs.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Affiliate marketing and partnerships management.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D1B23E-FAB5-D84D-2D11-40714954DFD3}"/>
              </a:ext>
            </a:extLst>
          </p:cNvPr>
          <p:cNvSpPr txBox="1"/>
          <p:nvPr/>
        </p:nvSpPr>
        <p:spPr>
          <a:xfrm>
            <a:off x="4300057" y="5355193"/>
            <a:ext cx="32548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350" b="1">
                <a:latin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models: ₹999/month, ₹4,999 for 6 months, ₹8,999/year.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Affiliate marketing from fitness products and supplements.</a:t>
            </a:r>
          </a:p>
          <a:p>
            <a:pPr algn="just">
              <a:buFont typeface="+mj-lt"/>
              <a:buAutoNum type="arabicPeriod"/>
            </a:pPr>
            <a:r>
              <a:rPr 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Brand partnerships for voucher rewards.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0B67A7-EC94-3781-4A33-5DD0C78AA378}"/>
              </a:ext>
            </a:extLst>
          </p:cNvPr>
          <p:cNvCxnSpPr/>
          <p:nvPr/>
        </p:nvCxnSpPr>
        <p:spPr>
          <a:xfrm flipH="1">
            <a:off x="2898370" y="1091738"/>
            <a:ext cx="0" cy="41185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C0FB34-2836-FB5C-F501-9BCFF8FF711E}"/>
              </a:ext>
            </a:extLst>
          </p:cNvPr>
          <p:cNvCxnSpPr/>
          <p:nvPr/>
        </p:nvCxnSpPr>
        <p:spPr>
          <a:xfrm>
            <a:off x="212271" y="1090236"/>
            <a:ext cx="117081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206138-ED87-7691-E9E6-56639DB0670B}"/>
              </a:ext>
            </a:extLst>
          </p:cNvPr>
          <p:cNvCxnSpPr/>
          <p:nvPr/>
        </p:nvCxnSpPr>
        <p:spPr>
          <a:xfrm flipH="1">
            <a:off x="11931535" y="1091738"/>
            <a:ext cx="0" cy="5766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4E4769-9E7F-7D04-85D2-AEE5A9841D66}"/>
              </a:ext>
            </a:extLst>
          </p:cNvPr>
          <p:cNvCxnSpPr/>
          <p:nvPr/>
        </p:nvCxnSpPr>
        <p:spPr>
          <a:xfrm flipH="1">
            <a:off x="212271" y="5216689"/>
            <a:ext cx="11708180" cy="56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89F1D6-4F03-7171-DAC6-2E642747180F}"/>
              </a:ext>
            </a:extLst>
          </p:cNvPr>
          <p:cNvCxnSpPr/>
          <p:nvPr/>
        </p:nvCxnSpPr>
        <p:spPr>
          <a:xfrm>
            <a:off x="6310028" y="1090236"/>
            <a:ext cx="45250" cy="412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94FBB35-D9A9-9143-8A64-F5379338C87A}"/>
              </a:ext>
            </a:extLst>
          </p:cNvPr>
          <p:cNvCxnSpPr/>
          <p:nvPr/>
        </p:nvCxnSpPr>
        <p:spPr>
          <a:xfrm flipH="1">
            <a:off x="8929257" y="1088735"/>
            <a:ext cx="29915" cy="4121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0DD8678-1475-086E-8597-94E91FF7D22A}"/>
              </a:ext>
            </a:extLst>
          </p:cNvPr>
          <p:cNvCxnSpPr/>
          <p:nvPr/>
        </p:nvCxnSpPr>
        <p:spPr>
          <a:xfrm flipH="1">
            <a:off x="4178531" y="5210257"/>
            <a:ext cx="0" cy="159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D1CE68-F32F-3241-FC8C-8D0A1544F7FC}"/>
              </a:ext>
            </a:extLst>
          </p:cNvPr>
          <p:cNvCxnSpPr/>
          <p:nvPr/>
        </p:nvCxnSpPr>
        <p:spPr>
          <a:xfrm>
            <a:off x="7595162" y="5210257"/>
            <a:ext cx="12084" cy="1647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5BD63B-4CC1-5CEB-1093-479020DD5916}"/>
              </a:ext>
            </a:extLst>
          </p:cNvPr>
          <p:cNvCxnSpPr/>
          <p:nvPr/>
        </p:nvCxnSpPr>
        <p:spPr>
          <a:xfrm flipV="1">
            <a:off x="212271" y="3144374"/>
            <a:ext cx="11719264" cy="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65665C7-4427-7612-45B5-BCF6484208A2}"/>
              </a:ext>
            </a:extLst>
          </p:cNvPr>
          <p:cNvCxnSpPr/>
          <p:nvPr/>
        </p:nvCxnSpPr>
        <p:spPr>
          <a:xfrm flipH="1">
            <a:off x="212271" y="1061435"/>
            <a:ext cx="0" cy="5700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B581934-0F85-328D-1D6E-5BFFE50D9218}"/>
              </a:ext>
            </a:extLst>
          </p:cNvPr>
          <p:cNvSpPr txBox="1"/>
          <p:nvPr/>
        </p:nvSpPr>
        <p:spPr>
          <a:xfrm>
            <a:off x="4430287" y="101505"/>
            <a:ext cx="2847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Lean Canvas</a:t>
            </a:r>
          </a:p>
        </p:txBody>
      </p:sp>
    </p:spTree>
    <p:extLst>
      <p:ext uri="{BB962C8B-B14F-4D97-AF65-F5344CB8AC3E}">
        <p14:creationId xmlns:p14="http://schemas.microsoft.com/office/powerpoint/2010/main" val="31993901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185754" y="14650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3651739" y="158862"/>
            <a:ext cx="1068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77514D-95E8-4039-58BF-F9528DBDE2C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81079" y="1188051"/>
            <a:ext cx="622837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Model: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Subscription: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can subscribe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FitMantra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₹999/month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₹4,999 for 6 months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Subscription: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₹8,999/year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cost savings and commitment incentives.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Affiliate Marketing: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from promoting fitness products, supplements, and gear through affiliate links in the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7180D8-193B-3628-51DC-B0E566639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74493"/>
              </p:ext>
            </p:extLst>
          </p:nvPr>
        </p:nvGraphicFramePr>
        <p:xfrm>
          <a:off x="-3124200" y="8150150"/>
          <a:ext cx="624839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656">
                  <a:extLst>
                    <a:ext uri="{9D8B030D-6E8A-4147-A177-3AD203B41FA5}">
                      <a16:colId xmlns:a16="http://schemas.microsoft.com/office/drawing/2014/main" val="336466724"/>
                    </a:ext>
                  </a:extLst>
                </a:gridCol>
                <a:gridCol w="2209256">
                  <a:extLst>
                    <a:ext uri="{9D8B030D-6E8A-4147-A177-3AD203B41FA5}">
                      <a16:colId xmlns:a16="http://schemas.microsoft.com/office/drawing/2014/main" val="2590320353"/>
                    </a:ext>
                  </a:extLst>
                </a:gridCol>
                <a:gridCol w="3207487">
                  <a:extLst>
                    <a:ext uri="{9D8B030D-6E8A-4147-A177-3AD203B41FA5}">
                      <a16:colId xmlns:a16="http://schemas.microsoft.com/office/drawing/2014/main" val="40641940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Expected Revenue (in ₹)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Key Milestones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083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 Crores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and initial user acquisition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14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5 Crores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Expanded marketing and partnership deals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470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10 Crores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Established user base and brand presence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525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20 Crores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Expansion into new markets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91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D5788-3FB9-D47D-E2CF-8BF32F22BFAE}"/>
              </a:ext>
            </a:extLst>
          </p:cNvPr>
          <p:cNvSpPr txBox="1"/>
          <p:nvPr/>
        </p:nvSpPr>
        <p:spPr>
          <a:xfrm>
            <a:off x="628994" y="74411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Projection Schedule: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12F4-E9FC-8504-743F-A660AFE0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234199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CC2916-140C-3791-DB5C-3A68B9F26AA9}"/>
              </a:ext>
            </a:extLst>
          </p:cNvPr>
          <p:cNvSpPr txBox="1"/>
          <p:nvPr/>
        </p:nvSpPr>
        <p:spPr>
          <a:xfrm>
            <a:off x="10775950" y="6466443"/>
            <a:ext cx="1803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232BE-AABE-388D-EF2B-23CE03E61F14}"/>
              </a:ext>
            </a:extLst>
          </p:cNvPr>
          <p:cNvSpPr txBox="1"/>
          <p:nvPr/>
        </p:nvSpPr>
        <p:spPr>
          <a:xfrm>
            <a:off x="5947264" y="4683928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Data Licensing: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921173-CF64-FE39-FBF2-1B4332438DBF}"/>
              </a:ext>
            </a:extLst>
          </p:cNvPr>
          <p:cNvSpPr/>
          <p:nvPr/>
        </p:nvSpPr>
        <p:spPr>
          <a:xfrm>
            <a:off x="5584797" y="4708886"/>
            <a:ext cx="312663" cy="283024"/>
          </a:xfrm>
          <a:custGeom>
            <a:avLst/>
            <a:gdLst/>
            <a:ahLst/>
            <a:cxnLst/>
            <a:rect l="l" t="t" r="r" b="b"/>
            <a:pathLst>
              <a:path w="659363" h="655766">
                <a:moveTo>
                  <a:pt x="0" y="0"/>
                </a:moveTo>
                <a:lnTo>
                  <a:pt x="659363" y="0"/>
                </a:lnTo>
                <a:lnTo>
                  <a:pt x="659363" y="655766"/>
                </a:lnTo>
                <a:lnTo>
                  <a:pt x="0" y="6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F920C432-1A57-61C8-B25A-4E61AA527E45}"/>
              </a:ext>
            </a:extLst>
          </p:cNvPr>
          <p:cNvSpPr/>
          <p:nvPr/>
        </p:nvSpPr>
        <p:spPr>
          <a:xfrm>
            <a:off x="5584797" y="1543872"/>
            <a:ext cx="312663" cy="283024"/>
          </a:xfrm>
          <a:custGeom>
            <a:avLst/>
            <a:gdLst/>
            <a:ahLst/>
            <a:cxnLst/>
            <a:rect l="l" t="t" r="r" b="b"/>
            <a:pathLst>
              <a:path w="659363" h="655766">
                <a:moveTo>
                  <a:pt x="0" y="0"/>
                </a:moveTo>
                <a:lnTo>
                  <a:pt x="659363" y="0"/>
                </a:lnTo>
                <a:lnTo>
                  <a:pt x="659363" y="655766"/>
                </a:lnTo>
                <a:lnTo>
                  <a:pt x="0" y="6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6C58FB12-0359-081F-0BE1-C1D6A82B6228}"/>
              </a:ext>
            </a:extLst>
          </p:cNvPr>
          <p:cNvSpPr/>
          <p:nvPr/>
        </p:nvSpPr>
        <p:spPr>
          <a:xfrm>
            <a:off x="5524949" y="3429000"/>
            <a:ext cx="312663" cy="283024"/>
          </a:xfrm>
          <a:custGeom>
            <a:avLst/>
            <a:gdLst/>
            <a:ahLst/>
            <a:cxnLst/>
            <a:rect l="l" t="t" r="r" b="b"/>
            <a:pathLst>
              <a:path w="659363" h="655766">
                <a:moveTo>
                  <a:pt x="0" y="0"/>
                </a:moveTo>
                <a:lnTo>
                  <a:pt x="659363" y="0"/>
                </a:lnTo>
                <a:lnTo>
                  <a:pt x="659363" y="655766"/>
                </a:lnTo>
                <a:lnTo>
                  <a:pt x="0" y="6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4B0D5E-D164-4BFD-962E-7D9E0819BBED}"/>
              </a:ext>
            </a:extLst>
          </p:cNvPr>
          <p:cNvSpPr txBox="1"/>
          <p:nvPr/>
        </p:nvSpPr>
        <p:spPr>
          <a:xfrm>
            <a:off x="6357359" y="5011514"/>
            <a:ext cx="5735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anonymized user data (exercise habits, popular routines, workout frequency) and sell it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brands, sportswear companies, or health research firms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54302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71E5C-D840-9A02-ACF8-8FA00699C285}"/>
              </a:ext>
            </a:extLst>
          </p:cNvPr>
          <p:cNvSpPr txBox="1"/>
          <p:nvPr/>
        </p:nvSpPr>
        <p:spPr>
          <a:xfrm>
            <a:off x="3969700" y="197117"/>
            <a:ext cx="3833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en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Adoption</a:t>
            </a:r>
            <a:r>
              <a:rPr lang="en-IN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36674-909B-0681-1ED2-F2B544A3E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83" y="976881"/>
            <a:ext cx="2414851" cy="3219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4B6E7D-4A84-51F6-5035-B6B03AE02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4483" y="976881"/>
            <a:ext cx="2471634" cy="3295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087D9-C806-BCAB-1001-C3BA19CD0AEB}"/>
              </a:ext>
            </a:extLst>
          </p:cNvPr>
          <p:cNvSpPr txBox="1"/>
          <p:nvPr/>
        </p:nvSpPr>
        <p:spPr>
          <a:xfrm>
            <a:off x="1201191" y="5271038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Feedback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EDD37-2471-B50B-6481-8DA201C28186}"/>
              </a:ext>
            </a:extLst>
          </p:cNvPr>
          <p:cNvSpPr txBox="1"/>
          <p:nvPr/>
        </p:nvSpPr>
        <p:spPr>
          <a:xfrm>
            <a:off x="9198968" y="5389646"/>
            <a:ext cx="179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dirty="0"/>
          </a:p>
        </p:txBody>
      </p:sp>
      <p:pic>
        <p:nvPicPr>
          <p:cNvPr id="7" name="output(compress-video-online.com)">
            <a:hlinkClick r:id="" action="ppaction://media"/>
            <a:extLst>
              <a:ext uri="{FF2B5EF4-FFF2-40B4-BE49-F238E27FC236}">
                <a16:creationId xmlns:a16="http://schemas.microsoft.com/office/drawing/2014/main" id="{72500017-2F9C-9460-36C3-2C1D06075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95729" y="976881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F9F5D-AB9E-4D13-0D97-881DE8F85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678" y="4594024"/>
            <a:ext cx="2614101" cy="19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81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FCD48-6371-761E-6672-41E94C4C75B0}"/>
              </a:ext>
            </a:extLst>
          </p:cNvPr>
          <p:cNvSpPr txBox="1"/>
          <p:nvPr/>
        </p:nvSpPr>
        <p:spPr>
          <a:xfrm>
            <a:off x="1498085" y="5121340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LEARN NOW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4F9A81D-8A27-1FBF-F989-31BD09AAF271}"/>
              </a:ext>
            </a:extLst>
          </p:cNvPr>
          <p:cNvSpPr txBox="1">
            <a:spLocks/>
          </p:cNvSpPr>
          <p:nvPr/>
        </p:nvSpPr>
        <p:spPr>
          <a:xfrm>
            <a:off x="390698" y="310619"/>
            <a:ext cx="11048827" cy="58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Overview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DC441-3EC1-D75C-D33B-8D59439A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85" y="1237923"/>
            <a:ext cx="2111829" cy="28087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206E1-90BF-C331-BDE3-D1013B8420B3}"/>
              </a:ext>
            </a:extLst>
          </p:cNvPr>
          <p:cNvSpPr txBox="1"/>
          <p:nvPr/>
        </p:nvSpPr>
        <p:spPr>
          <a:xfrm>
            <a:off x="8584275" y="4292751"/>
            <a:ext cx="3253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Sumit Kolpe</a:t>
            </a: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9E8F4-7734-789B-7BF6-1CA76CDC87A7}"/>
              </a:ext>
            </a:extLst>
          </p:cNvPr>
          <p:cNvSpPr txBox="1"/>
          <p:nvPr/>
        </p:nvSpPr>
        <p:spPr>
          <a:xfrm>
            <a:off x="502799" y="1894114"/>
            <a:ext cx="7738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Me: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a 3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student of engineering(Artificial Intelligence and Data Science)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Winner of Multiple Hackathons: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Hackathon in Europe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National Hackathons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State-Level Hackathons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3DEFF-0658-1FC6-BB84-8BCF987EF6D1}"/>
              </a:ext>
            </a:extLst>
          </p:cNvPr>
          <p:cNvSpPr txBox="1"/>
          <p:nvPr/>
        </p:nvSpPr>
        <p:spPr>
          <a:xfrm>
            <a:off x="502799" y="4671715"/>
            <a:ext cx="7707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revolutionize the fitness industry by creating accessible and engaging solutions that motivate individuals to achieve their health goals.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E0E17-651C-3FC5-56F3-BCD07A1DB5BA}"/>
              </a:ext>
            </a:extLst>
          </p:cNvPr>
          <p:cNvSpPr txBox="1"/>
          <p:nvPr/>
        </p:nvSpPr>
        <p:spPr>
          <a:xfrm>
            <a:off x="10765972" y="6488668"/>
            <a:ext cx="180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6896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50" y="0"/>
            <a:ext cx="12311437" cy="6858000"/>
          </a:xfrm>
          <a:custGeom>
            <a:avLst/>
            <a:gdLst/>
            <a:ahLst/>
            <a:cxnLst/>
            <a:rect l="l" t="t" r="r" b="b"/>
            <a:pathLst>
              <a:path w="18467155" h="10287000">
                <a:moveTo>
                  <a:pt x="0" y="0"/>
                </a:moveTo>
                <a:lnTo>
                  <a:pt x="18467155" y="0"/>
                </a:lnTo>
                <a:lnTo>
                  <a:pt x="184671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-3037" r="-4029" b="-20128"/>
            </a:stretch>
          </a:blipFill>
        </p:spPr>
        <p:txBody>
          <a:bodyPr/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5033333" y="2478043"/>
            <a:ext cx="5766168" cy="135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2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0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6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400" algn="l" defTabSz="6096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895"/>
              </a:lnSpc>
              <a:spcBef>
                <a:spcPct val="0"/>
              </a:spcBef>
            </a:pPr>
            <a:r>
              <a:rPr lang="en-US" sz="778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 you...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400675" y="11221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752475" y="474269"/>
            <a:ext cx="10687050" cy="58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E4C190-09CB-349C-B5C3-8973097465E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00100" y="1778273"/>
            <a:ext cx="682534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Unaffordability of Personal Trainers: High costs make trainers inaccessible to most.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Trainer Monitoring: Even with a trainer, full attention is rare, increasing the risk of injuries.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Motivation: Staying motivated is tough without consistent rewards or a supportive community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F1DE4-D3C7-D4DA-4744-708C2F66B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1211036"/>
            <a:ext cx="4235223" cy="5646964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4DB1D22D-69A5-4A5E-4E39-47600EB6D7A6}"/>
              </a:ext>
            </a:extLst>
          </p:cNvPr>
          <p:cNvSpPr/>
          <p:nvPr/>
        </p:nvSpPr>
        <p:spPr>
          <a:xfrm>
            <a:off x="487436" y="2145159"/>
            <a:ext cx="312663" cy="283024"/>
          </a:xfrm>
          <a:custGeom>
            <a:avLst/>
            <a:gdLst/>
            <a:ahLst/>
            <a:cxnLst/>
            <a:rect l="l" t="t" r="r" b="b"/>
            <a:pathLst>
              <a:path w="659363" h="655766">
                <a:moveTo>
                  <a:pt x="0" y="0"/>
                </a:moveTo>
                <a:lnTo>
                  <a:pt x="659363" y="0"/>
                </a:lnTo>
                <a:lnTo>
                  <a:pt x="659363" y="655766"/>
                </a:lnTo>
                <a:lnTo>
                  <a:pt x="0" y="6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E26D5A13-FE82-76E9-1235-594484ED2A43}"/>
              </a:ext>
            </a:extLst>
          </p:cNvPr>
          <p:cNvSpPr/>
          <p:nvPr/>
        </p:nvSpPr>
        <p:spPr>
          <a:xfrm>
            <a:off x="439813" y="3306732"/>
            <a:ext cx="309564" cy="356312"/>
          </a:xfrm>
          <a:custGeom>
            <a:avLst/>
            <a:gdLst/>
            <a:ahLst/>
            <a:cxnLst/>
            <a:rect l="l" t="t" r="r" b="b"/>
            <a:pathLst>
              <a:path w="546302" h="738246">
                <a:moveTo>
                  <a:pt x="0" y="0"/>
                </a:moveTo>
                <a:lnTo>
                  <a:pt x="546302" y="0"/>
                </a:lnTo>
                <a:lnTo>
                  <a:pt x="546302" y="738246"/>
                </a:lnTo>
                <a:lnTo>
                  <a:pt x="0" y="738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FA3A49C-3FFC-EF23-CB8C-6EBC58360BFE}"/>
              </a:ext>
            </a:extLst>
          </p:cNvPr>
          <p:cNvSpPr/>
          <p:nvPr/>
        </p:nvSpPr>
        <p:spPr>
          <a:xfrm>
            <a:off x="487436" y="4590577"/>
            <a:ext cx="312663" cy="283024"/>
          </a:xfrm>
          <a:custGeom>
            <a:avLst/>
            <a:gdLst/>
            <a:ahLst/>
            <a:cxnLst/>
            <a:rect l="l" t="t" r="r" b="b"/>
            <a:pathLst>
              <a:path w="659363" h="655766">
                <a:moveTo>
                  <a:pt x="0" y="0"/>
                </a:moveTo>
                <a:lnTo>
                  <a:pt x="659363" y="0"/>
                </a:lnTo>
                <a:lnTo>
                  <a:pt x="659363" y="655766"/>
                </a:lnTo>
                <a:lnTo>
                  <a:pt x="0" y="655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9320268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185754" y="14650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752475" y="305541"/>
            <a:ext cx="1068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F3AF8E-A398-C557-A5AC-122E5097C0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0398" y="1343384"/>
            <a:ext cx="717783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Posture Monitoring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Cameras mounted on gym equipment track users' movements and provide real-time posture correction to ensure proper form and reduce injury risk.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Gamified Fitness Journey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Achieve milestones, earn points, and redeem them for brand vouchers, keeping users motivated and engaged.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Socialized Fitness Platform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Connect with other fitness enthusiasts, share progress, and celebrate achievements—India’s first gym-based social community.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F83AB-20D1-4734-3BFC-05F4DC4B2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271" y="1306286"/>
            <a:ext cx="4359729" cy="4359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B9A12-D506-1132-6F17-8E349816E470}"/>
              </a:ext>
            </a:extLst>
          </p:cNvPr>
          <p:cNvSpPr txBox="1"/>
          <p:nvPr/>
        </p:nvSpPr>
        <p:spPr>
          <a:xfrm>
            <a:off x="10788650" y="6488668"/>
            <a:ext cx="224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366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/>
          <p:nvPr/>
        </p:nvCxnSpPr>
        <p:spPr>
          <a:xfrm>
            <a:off x="5185754" y="1465049"/>
            <a:ext cx="139065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34767" y="5121340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50DAB186-A58A-4DB0-8D12-49244C1CB1FC}"/>
              </a:ext>
            </a:extLst>
          </p:cNvPr>
          <p:cNvSpPr txBox="1"/>
          <p:nvPr/>
        </p:nvSpPr>
        <p:spPr>
          <a:xfrm>
            <a:off x="752475" y="252508"/>
            <a:ext cx="1068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Montserrat" panose="02000000000000000000" pitchFamily="2" charset="0"/>
                <a:cs typeface="Montserrat" panose="02000000000000000000" pitchFamily="2" charset="0"/>
              </a:defRPr>
            </a:lvl1pPr>
          </a:lstStyle>
          <a:p>
            <a:pPr algn="ctr"/>
            <a:r>
              <a:rPr lang="en-IN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Innovation</a:t>
            </a:r>
            <a:endParaRPr lang="id-ID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89F60C-341A-A649-A247-9D70136BD66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14564" y="1808143"/>
            <a:ext cx="625112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Posture Correction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camera-based monitoring ensures users maintain proper form throughout workouts, reducing injury risks.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Gamified Fitness Engagement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Users earn points for completing milestones, which can be redeemed for vouchers, boosting motivation and consistency.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Fitness Network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India’s first community platform for gym enthusiasts, where users can share progress and get inspired by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FCC4D-B569-212E-0657-D7DDBDAB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5" y="1363449"/>
            <a:ext cx="4629150" cy="4781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3F2CA-694A-4261-1DFF-D08051497C83}"/>
              </a:ext>
            </a:extLst>
          </p:cNvPr>
          <p:cNvSpPr txBox="1"/>
          <p:nvPr/>
        </p:nvSpPr>
        <p:spPr>
          <a:xfrm>
            <a:off x="10674350" y="64208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b="1" dirty="0">
              <a:solidFill>
                <a:schemeClr val="accent6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1682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17722" y="2910154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NOW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B6BBBE9-A40D-AC1C-94E0-8FBC32854760}"/>
              </a:ext>
            </a:extLst>
          </p:cNvPr>
          <p:cNvSpPr/>
          <p:nvPr/>
        </p:nvSpPr>
        <p:spPr>
          <a:xfrm>
            <a:off x="2559583" y="-2063149"/>
            <a:ext cx="4697016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C9EFDA73-ED22-DBF5-029A-90FECBD91E0E}"/>
              </a:ext>
            </a:extLst>
          </p:cNvPr>
          <p:cNvSpPr/>
          <p:nvPr/>
        </p:nvSpPr>
        <p:spPr>
          <a:xfrm>
            <a:off x="204311" y="1848250"/>
            <a:ext cx="11987689" cy="3597831"/>
          </a:xfrm>
          <a:prstGeom prst="roundRect">
            <a:avLst>
              <a:gd name="adj" fmla="val 86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4501AD26-6F80-4EDD-62C3-EFB74C414A28}"/>
              </a:ext>
            </a:extLst>
          </p:cNvPr>
          <p:cNvSpPr/>
          <p:nvPr/>
        </p:nvSpPr>
        <p:spPr>
          <a:xfrm>
            <a:off x="211931" y="1855870"/>
            <a:ext cx="11972449" cy="5970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187F32CB-3723-DFE8-68FC-DF9E46246A71}"/>
              </a:ext>
            </a:extLst>
          </p:cNvPr>
          <p:cNvSpPr/>
          <p:nvPr/>
        </p:nvSpPr>
        <p:spPr>
          <a:xfrm>
            <a:off x="419695" y="1988148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Affordable Guidance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953C4817-EF1B-CF01-D418-34C08363BD73}"/>
              </a:ext>
            </a:extLst>
          </p:cNvPr>
          <p:cNvSpPr/>
          <p:nvPr/>
        </p:nvSpPr>
        <p:spPr>
          <a:xfrm>
            <a:off x="6409729" y="1988148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Accessible to middle-class users.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E017429F-C7EC-3292-9A92-A0874C2B12CE}"/>
              </a:ext>
            </a:extLst>
          </p:cNvPr>
          <p:cNvSpPr/>
          <p:nvPr/>
        </p:nvSpPr>
        <p:spPr>
          <a:xfrm>
            <a:off x="211931" y="2452968"/>
            <a:ext cx="11972449" cy="597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7430079E-1F81-B875-5BD1-5A2A346FC49B}"/>
              </a:ext>
            </a:extLst>
          </p:cNvPr>
          <p:cNvSpPr/>
          <p:nvPr/>
        </p:nvSpPr>
        <p:spPr>
          <a:xfrm>
            <a:off x="419695" y="2585247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Motivation Through Rewards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EEAB6FC1-491C-4166-8317-CAFDAA7E8CAF}"/>
              </a:ext>
            </a:extLst>
          </p:cNvPr>
          <p:cNvSpPr/>
          <p:nvPr/>
        </p:nvSpPr>
        <p:spPr>
          <a:xfrm>
            <a:off x="6409729" y="2585247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Gamification makes fitness engaging and rewarding.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3E44679E-277A-72A6-418F-23020125ECC3}"/>
              </a:ext>
            </a:extLst>
          </p:cNvPr>
          <p:cNvSpPr/>
          <p:nvPr/>
        </p:nvSpPr>
        <p:spPr>
          <a:xfrm>
            <a:off x="211931" y="3050067"/>
            <a:ext cx="11972449" cy="5970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2F536D67-CA9A-1C14-4FE9-065C27D4EC1E}"/>
              </a:ext>
            </a:extLst>
          </p:cNvPr>
          <p:cNvSpPr/>
          <p:nvPr/>
        </p:nvSpPr>
        <p:spPr>
          <a:xfrm>
            <a:off x="419695" y="3182345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Community and Support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050704E6-2240-7FEE-EFA0-3C3B80A562A6}"/>
              </a:ext>
            </a:extLst>
          </p:cNvPr>
          <p:cNvSpPr/>
          <p:nvPr/>
        </p:nvSpPr>
        <p:spPr>
          <a:xfrm>
            <a:off x="6409729" y="3182345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Social platform fosters a sense of belonging.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1">
            <a:extLst>
              <a:ext uri="{FF2B5EF4-FFF2-40B4-BE49-F238E27FC236}">
                <a16:creationId xmlns:a16="http://schemas.microsoft.com/office/drawing/2014/main" id="{21219D57-08ED-9F8D-7C75-EA82EC40F51F}"/>
              </a:ext>
            </a:extLst>
          </p:cNvPr>
          <p:cNvSpPr/>
          <p:nvPr/>
        </p:nvSpPr>
        <p:spPr>
          <a:xfrm>
            <a:off x="211931" y="3647165"/>
            <a:ext cx="11972449" cy="597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DA340328-5203-B820-6945-8BD5BBA3F950}"/>
              </a:ext>
            </a:extLst>
          </p:cNvPr>
          <p:cNvSpPr/>
          <p:nvPr/>
        </p:nvSpPr>
        <p:spPr>
          <a:xfrm>
            <a:off x="419695" y="3779444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Injury Prevention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C03171BA-7111-566E-E3EE-7919F1DC950B}"/>
              </a:ext>
            </a:extLst>
          </p:cNvPr>
          <p:cNvSpPr/>
          <p:nvPr/>
        </p:nvSpPr>
        <p:spPr>
          <a:xfrm>
            <a:off x="6409729" y="3779444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Real-time posture correction reduces risks.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CC21B0D4-BEFA-021A-5EA3-B48DF199DCAD}"/>
              </a:ext>
            </a:extLst>
          </p:cNvPr>
          <p:cNvSpPr/>
          <p:nvPr/>
        </p:nvSpPr>
        <p:spPr>
          <a:xfrm>
            <a:off x="211931" y="4244264"/>
            <a:ext cx="11972449" cy="5970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938DF28B-A457-EB5A-786F-BAC86DA6E260}"/>
              </a:ext>
            </a:extLst>
          </p:cNvPr>
          <p:cNvSpPr/>
          <p:nvPr/>
        </p:nvSpPr>
        <p:spPr>
          <a:xfrm>
            <a:off x="419695" y="4376542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Increased Motivation and Retention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342B7C10-6339-173B-8C47-EBB2E7065B91}"/>
              </a:ext>
            </a:extLst>
          </p:cNvPr>
          <p:cNvSpPr/>
          <p:nvPr/>
        </p:nvSpPr>
        <p:spPr>
          <a:xfrm>
            <a:off x="6409729" y="4376542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Rewards system keeps users engaged.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Shape 17">
            <a:extLst>
              <a:ext uri="{FF2B5EF4-FFF2-40B4-BE49-F238E27FC236}">
                <a16:creationId xmlns:a16="http://schemas.microsoft.com/office/drawing/2014/main" id="{CB022168-0C47-CFB4-6540-5C1299542CED}"/>
              </a:ext>
            </a:extLst>
          </p:cNvPr>
          <p:cNvSpPr/>
          <p:nvPr/>
        </p:nvSpPr>
        <p:spPr>
          <a:xfrm>
            <a:off x="211931" y="4841362"/>
            <a:ext cx="11972449" cy="5970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AF8B70E8-8D4B-DB30-9488-A8BB77B58280}"/>
              </a:ext>
            </a:extLst>
          </p:cNvPr>
          <p:cNvSpPr/>
          <p:nvPr/>
        </p:nvSpPr>
        <p:spPr>
          <a:xfrm>
            <a:off x="419695" y="4973641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Stronger Fitness Community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69A291EA-58F2-5B81-3F8F-8EFF7C9240F3}"/>
              </a:ext>
            </a:extLst>
          </p:cNvPr>
          <p:cNvSpPr/>
          <p:nvPr/>
        </p:nvSpPr>
        <p:spPr>
          <a:xfrm>
            <a:off x="6409729" y="4973641"/>
            <a:ext cx="55668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Social ecosystem makes fitness fun and interactive.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F403EC-3227-8CD2-B28C-473DF057D8D4}"/>
              </a:ext>
            </a:extLst>
          </p:cNvPr>
          <p:cNvSpPr txBox="1"/>
          <p:nvPr/>
        </p:nvSpPr>
        <p:spPr>
          <a:xfrm>
            <a:off x="3573881" y="258885"/>
            <a:ext cx="609877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5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Relevance &amp; Impact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58325F-5292-88F6-FD1E-4A38A17BD5DF}"/>
              </a:ext>
            </a:extLst>
          </p:cNvPr>
          <p:cNvSpPr txBox="1"/>
          <p:nvPr/>
        </p:nvSpPr>
        <p:spPr>
          <a:xfrm>
            <a:off x="10726738" y="6495018"/>
            <a:ext cx="6099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658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B6CCFA87-6607-552F-D3E0-0761F2E35582}"/>
              </a:ext>
            </a:extLst>
          </p:cNvPr>
          <p:cNvSpPr/>
          <p:nvPr/>
        </p:nvSpPr>
        <p:spPr>
          <a:xfrm>
            <a:off x="388599" y="385939"/>
            <a:ext cx="5635778" cy="567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Market &amp; Opportunity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0823CDED-24C7-B0FF-D248-1686D9F1AF6F}"/>
              </a:ext>
            </a:extLst>
          </p:cNvPr>
          <p:cNvSpPr/>
          <p:nvPr/>
        </p:nvSpPr>
        <p:spPr>
          <a:xfrm>
            <a:off x="388599" y="1121753"/>
            <a:ext cx="10711532" cy="326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Exploring the vast potential of FitMantra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BD28CAA-18B6-4A10-6BEF-7A07F54CD444}"/>
              </a:ext>
            </a:extLst>
          </p:cNvPr>
          <p:cNvSpPr/>
          <p:nvPr/>
        </p:nvSpPr>
        <p:spPr>
          <a:xfrm>
            <a:off x="184731" y="2286628"/>
            <a:ext cx="2451171" cy="28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TAM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6C7BD78-DF77-1F39-4C40-5003EFD9AA86}"/>
              </a:ext>
            </a:extLst>
          </p:cNvPr>
          <p:cNvSpPr/>
          <p:nvPr/>
        </p:nvSpPr>
        <p:spPr>
          <a:xfrm>
            <a:off x="184731" y="2637942"/>
            <a:ext cx="3211311" cy="653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Global fitness industry exceeding $100 billion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542BEDD-A5EE-DF29-6C9B-7A777936A661}"/>
              </a:ext>
            </a:extLst>
          </p:cNvPr>
          <p:cNvSpPr/>
          <p:nvPr/>
        </p:nvSpPr>
        <p:spPr>
          <a:xfrm>
            <a:off x="244764" y="3744676"/>
            <a:ext cx="2451171" cy="28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SAM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861B991B-A668-BB20-EBE5-502C370584A4}"/>
              </a:ext>
            </a:extLst>
          </p:cNvPr>
          <p:cNvSpPr/>
          <p:nvPr/>
        </p:nvSpPr>
        <p:spPr>
          <a:xfrm>
            <a:off x="244764" y="4075968"/>
            <a:ext cx="3211311" cy="980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Indian fitness industry projected to reach $6 billion by 2025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4012E9C-A888-909D-5F97-3E1205725FDE}"/>
              </a:ext>
            </a:extLst>
          </p:cNvPr>
          <p:cNvSpPr/>
          <p:nvPr/>
        </p:nvSpPr>
        <p:spPr>
          <a:xfrm>
            <a:off x="304427" y="5101977"/>
            <a:ext cx="2451171" cy="283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SOM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A5A31EE2-F9A9-DA62-31FE-59593DE0A49A}"/>
              </a:ext>
            </a:extLst>
          </p:cNvPr>
          <p:cNvSpPr/>
          <p:nvPr/>
        </p:nvSpPr>
        <p:spPr>
          <a:xfrm>
            <a:off x="304427" y="5477527"/>
            <a:ext cx="3211311" cy="653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Targeting 5-7% market share in India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C87A7AB3-322A-9F0E-D919-8A7F66A2E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59A943B-81D1-8B27-4A04-222A289D1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C66C9C-F468-A11F-C5F3-BEBE3E9ED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0"/>
            <a:ext cx="58674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0459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3BDD23-22BD-0FED-FFD8-7BB58A549992}"/>
              </a:ext>
            </a:extLst>
          </p:cNvPr>
          <p:cNvSpPr txBox="1"/>
          <p:nvPr/>
        </p:nvSpPr>
        <p:spPr>
          <a:xfrm>
            <a:off x="349250" y="174189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Data</a:t>
            </a:r>
            <a:endParaRPr lang="en-US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Research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Surveys conducted among gym-goers indicate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users find personal trainers too expensive,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interested in tech-based solutions to improve their workout experience.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Research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Reports from industry experts predict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40% increase in demand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AI-powered fitness solutions by 2025, driven by technological advancements and the gamification of fitness.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8E2A9-90C7-E1DF-0A01-32F5C281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16425"/>
            <a:ext cx="47117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15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71D0C4-5B62-ED82-0E40-2AA828747E1A}"/>
              </a:ext>
            </a:extLst>
          </p:cNvPr>
          <p:cNvSpPr/>
          <p:nvPr/>
        </p:nvSpPr>
        <p:spPr>
          <a:xfrm>
            <a:off x="5432979" y="67895"/>
            <a:ext cx="1326042" cy="259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Competitive Landscape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91A7C52-D6F9-9A34-AA79-3E942209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58" y="1371232"/>
            <a:ext cx="977043" cy="117371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DA67614D-F7A7-6569-27C7-CDF3EEB3EEF3}"/>
              </a:ext>
            </a:extLst>
          </p:cNvPr>
          <p:cNvSpPr/>
          <p:nvPr/>
        </p:nvSpPr>
        <p:spPr>
          <a:xfrm>
            <a:off x="6082206" y="1387055"/>
            <a:ext cx="585340" cy="12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Traditional Solutions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822EFC1-C82B-A9DE-E3F0-3CB1403915B8}"/>
              </a:ext>
            </a:extLst>
          </p:cNvPr>
          <p:cNvSpPr/>
          <p:nvPr/>
        </p:nvSpPr>
        <p:spPr>
          <a:xfrm>
            <a:off x="6082206" y="1840221"/>
            <a:ext cx="1601585" cy="259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Personal Trainers, Fitness Apps, Online Coaching.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9070917-B970-C93E-060B-149B920A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09" y="3102639"/>
            <a:ext cx="977043" cy="1173719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04CED4CB-5E61-3269-E716-C0895F5F423F}"/>
              </a:ext>
            </a:extLst>
          </p:cNvPr>
          <p:cNvSpPr/>
          <p:nvPr/>
        </p:nvSpPr>
        <p:spPr>
          <a:xfrm>
            <a:off x="6096000" y="3136014"/>
            <a:ext cx="612782" cy="12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Potential Competitors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1C23AEE-D732-04EF-04F0-D6AF85A5302C}"/>
              </a:ext>
            </a:extLst>
          </p:cNvPr>
          <p:cNvSpPr/>
          <p:nvPr/>
        </p:nvSpPr>
        <p:spPr>
          <a:xfrm>
            <a:off x="6096000" y="3519393"/>
            <a:ext cx="5067847" cy="299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Fitness Coaching Apps, Virtual Training Platforms, Wearable Tech.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BBBCECA0-54B5-148C-16A4-82DF3EFE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158" y="4834046"/>
            <a:ext cx="977043" cy="1173719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72AFACB9-FC85-DC8E-D5E7-C741765EC782}"/>
              </a:ext>
            </a:extLst>
          </p:cNvPr>
          <p:cNvSpPr/>
          <p:nvPr/>
        </p:nvSpPr>
        <p:spPr>
          <a:xfrm>
            <a:off x="6096000" y="4854639"/>
            <a:ext cx="625583" cy="12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FitMantra's Advantage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9756B8AA-BC3B-925E-C133-8F5F9206FB86}"/>
              </a:ext>
            </a:extLst>
          </p:cNvPr>
          <p:cNvSpPr/>
          <p:nvPr/>
        </p:nvSpPr>
        <p:spPr>
          <a:xfrm>
            <a:off x="6096000" y="5238017"/>
            <a:ext cx="1515984" cy="209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Real-time correction, gamification, community.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94E6E274-2312-A372-6B2F-0B9C907EC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56"/>
            <a:ext cx="4578306" cy="6869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6A129-2B53-F588-7EE1-1D62A59BB477}"/>
              </a:ext>
            </a:extLst>
          </p:cNvPr>
          <p:cNvSpPr txBox="1"/>
          <p:nvPr/>
        </p:nvSpPr>
        <p:spPr>
          <a:xfrm>
            <a:off x="10818117" y="6434532"/>
            <a:ext cx="160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IN" sz="18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7982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0">
            <a:extLst>
              <a:ext uri="{FF2B5EF4-FFF2-40B4-BE49-F238E27FC236}">
                <a16:creationId xmlns:a16="http://schemas.microsoft.com/office/drawing/2014/main" id="{47E46BA4-2885-839B-D76F-4A022B27BA1D}"/>
              </a:ext>
            </a:extLst>
          </p:cNvPr>
          <p:cNvSpPr/>
          <p:nvPr/>
        </p:nvSpPr>
        <p:spPr>
          <a:xfrm>
            <a:off x="553862" y="0"/>
            <a:ext cx="5477362" cy="300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D0514929-EC3D-48C1-EEDE-B6018AE52626}"/>
              </a:ext>
            </a:extLst>
          </p:cNvPr>
          <p:cNvSpPr/>
          <p:nvPr/>
        </p:nvSpPr>
        <p:spPr>
          <a:xfrm>
            <a:off x="224101" y="1027608"/>
            <a:ext cx="7124577" cy="17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FitMantra stands out with its unique features and value proposition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62E253D9-1716-B1C0-4AEE-5E9F8BA1B113}"/>
              </a:ext>
            </a:extLst>
          </p:cNvPr>
          <p:cNvSpPr/>
          <p:nvPr/>
        </p:nvSpPr>
        <p:spPr>
          <a:xfrm>
            <a:off x="809366" y="1458007"/>
            <a:ext cx="45719" cy="5281462"/>
          </a:xfrm>
          <a:prstGeom prst="roundRect">
            <a:avLst>
              <a:gd name="adj" fmla="val 1069698"/>
            </a:avLst>
          </a:prstGeom>
          <a:solidFill>
            <a:srgbClr val="5F5F63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3">
            <a:extLst>
              <a:ext uri="{FF2B5EF4-FFF2-40B4-BE49-F238E27FC236}">
                <a16:creationId xmlns:a16="http://schemas.microsoft.com/office/drawing/2014/main" id="{626770AB-6EBE-4128-6729-D3A292241181}"/>
              </a:ext>
            </a:extLst>
          </p:cNvPr>
          <p:cNvSpPr/>
          <p:nvPr/>
        </p:nvSpPr>
        <p:spPr>
          <a:xfrm>
            <a:off x="1093870" y="1995606"/>
            <a:ext cx="876109" cy="45719"/>
          </a:xfrm>
          <a:prstGeom prst="roundRect">
            <a:avLst>
              <a:gd name="adj" fmla="val 1069698"/>
            </a:avLst>
          </a:prstGeom>
          <a:solidFill>
            <a:srgbClr val="5F5F63"/>
          </a:solidFill>
          <a:ln/>
        </p:spPr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2642E930-83E0-5829-4059-E5DCADC2D6D3}"/>
              </a:ext>
            </a:extLst>
          </p:cNvPr>
          <p:cNvSpPr/>
          <p:nvPr/>
        </p:nvSpPr>
        <p:spPr>
          <a:xfrm>
            <a:off x="635361" y="1766411"/>
            <a:ext cx="457041" cy="447845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205D6CDF-A79C-B2C7-9F47-2A26DA001EE6}"/>
              </a:ext>
            </a:extLst>
          </p:cNvPr>
          <p:cNvSpPr/>
          <p:nvPr/>
        </p:nvSpPr>
        <p:spPr>
          <a:xfrm>
            <a:off x="822885" y="1865948"/>
            <a:ext cx="106498" cy="144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1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9687F89C-BC20-B84D-1A0A-684374516961}"/>
              </a:ext>
            </a:extLst>
          </p:cNvPr>
          <p:cNvSpPr/>
          <p:nvPr/>
        </p:nvSpPr>
        <p:spPr>
          <a:xfrm>
            <a:off x="2075243" y="1888862"/>
            <a:ext cx="3422294" cy="15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Real-Time Posture Correction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01F409D1-CE1D-0954-9DD8-FB249F68E7BB}"/>
              </a:ext>
            </a:extLst>
          </p:cNvPr>
          <p:cNvSpPr/>
          <p:nvPr/>
        </p:nvSpPr>
        <p:spPr>
          <a:xfrm>
            <a:off x="2075244" y="2171462"/>
            <a:ext cx="5702600" cy="17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Immediate feedback for proper form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hape 8">
            <a:extLst>
              <a:ext uri="{FF2B5EF4-FFF2-40B4-BE49-F238E27FC236}">
                <a16:creationId xmlns:a16="http://schemas.microsoft.com/office/drawing/2014/main" id="{E3791A42-3E41-F233-664D-A00DBBA7BA5C}"/>
              </a:ext>
            </a:extLst>
          </p:cNvPr>
          <p:cNvSpPr/>
          <p:nvPr/>
        </p:nvSpPr>
        <p:spPr>
          <a:xfrm>
            <a:off x="1093870" y="3427452"/>
            <a:ext cx="842883" cy="45719"/>
          </a:xfrm>
          <a:prstGeom prst="roundRect">
            <a:avLst>
              <a:gd name="adj" fmla="val 1069698"/>
            </a:avLst>
          </a:prstGeom>
          <a:solidFill>
            <a:srgbClr val="5F5F63"/>
          </a:solidFill>
          <a:ln/>
        </p:spPr>
      </p:sp>
      <p:sp>
        <p:nvSpPr>
          <p:cNvPr id="35" name="Shape 9">
            <a:extLst>
              <a:ext uri="{FF2B5EF4-FFF2-40B4-BE49-F238E27FC236}">
                <a16:creationId xmlns:a16="http://schemas.microsoft.com/office/drawing/2014/main" id="{A4469BC5-FE4A-EB45-5806-F3D292F904DD}"/>
              </a:ext>
            </a:extLst>
          </p:cNvPr>
          <p:cNvSpPr/>
          <p:nvPr/>
        </p:nvSpPr>
        <p:spPr>
          <a:xfrm>
            <a:off x="635361" y="3198256"/>
            <a:ext cx="457041" cy="405051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10">
            <a:extLst>
              <a:ext uri="{FF2B5EF4-FFF2-40B4-BE49-F238E27FC236}">
                <a16:creationId xmlns:a16="http://schemas.microsoft.com/office/drawing/2014/main" id="{11B6C1A8-386E-F153-2591-3C5FDEA9F43D}"/>
              </a:ext>
            </a:extLst>
          </p:cNvPr>
          <p:cNvSpPr/>
          <p:nvPr/>
        </p:nvSpPr>
        <p:spPr>
          <a:xfrm>
            <a:off x="794666" y="3297793"/>
            <a:ext cx="159246" cy="144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2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C1D40B31-08DD-49DF-13B2-C3FAAA71AD04}"/>
              </a:ext>
            </a:extLst>
          </p:cNvPr>
          <p:cNvSpPr/>
          <p:nvPr/>
        </p:nvSpPr>
        <p:spPr>
          <a:xfrm>
            <a:off x="2075243" y="3303029"/>
            <a:ext cx="2257270" cy="15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Gamified Fitness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9F55E9B6-BD23-A24F-576E-6883C55B95C6}"/>
              </a:ext>
            </a:extLst>
          </p:cNvPr>
          <p:cNvSpPr/>
          <p:nvPr/>
        </p:nvSpPr>
        <p:spPr>
          <a:xfrm>
            <a:off x="2075244" y="3603308"/>
            <a:ext cx="5702600" cy="17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Reward system for consistent engagement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C8686256-3197-13F1-A65F-9AD9E84D1E36}"/>
              </a:ext>
            </a:extLst>
          </p:cNvPr>
          <p:cNvSpPr/>
          <p:nvPr/>
        </p:nvSpPr>
        <p:spPr>
          <a:xfrm>
            <a:off x="1093870" y="4859297"/>
            <a:ext cx="876109" cy="45719"/>
          </a:xfrm>
          <a:prstGeom prst="roundRect">
            <a:avLst>
              <a:gd name="adj" fmla="val 1069698"/>
            </a:avLst>
          </a:prstGeom>
          <a:solidFill>
            <a:srgbClr val="5F5F63"/>
          </a:solidFill>
          <a:ln/>
        </p:spPr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E576BCF4-2B18-FF99-6C53-02FB067D7507}"/>
              </a:ext>
            </a:extLst>
          </p:cNvPr>
          <p:cNvSpPr/>
          <p:nvPr/>
        </p:nvSpPr>
        <p:spPr>
          <a:xfrm>
            <a:off x="635361" y="4630102"/>
            <a:ext cx="457041" cy="447847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41" name="Text 15">
            <a:extLst>
              <a:ext uri="{FF2B5EF4-FFF2-40B4-BE49-F238E27FC236}">
                <a16:creationId xmlns:a16="http://schemas.microsoft.com/office/drawing/2014/main" id="{EC5DCC5F-1D2F-475A-95AD-61B60F1A3FBE}"/>
              </a:ext>
            </a:extLst>
          </p:cNvPr>
          <p:cNvSpPr/>
          <p:nvPr/>
        </p:nvSpPr>
        <p:spPr>
          <a:xfrm>
            <a:off x="792999" y="4729639"/>
            <a:ext cx="162251" cy="144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3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53C90090-89C9-989D-6C4E-3E113842050D}"/>
              </a:ext>
            </a:extLst>
          </p:cNvPr>
          <p:cNvSpPr/>
          <p:nvPr/>
        </p:nvSpPr>
        <p:spPr>
          <a:xfrm>
            <a:off x="2075243" y="4731769"/>
            <a:ext cx="3032803" cy="15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Social Fitness Community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E5DB5AEC-AF2A-5FD1-8A6F-1D493ED8B11E}"/>
              </a:ext>
            </a:extLst>
          </p:cNvPr>
          <p:cNvSpPr/>
          <p:nvPr/>
        </p:nvSpPr>
        <p:spPr>
          <a:xfrm>
            <a:off x="2075244" y="5035153"/>
            <a:ext cx="5702600" cy="17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Connecting with fellow enthusiasts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Shape 18">
            <a:extLst>
              <a:ext uri="{FF2B5EF4-FFF2-40B4-BE49-F238E27FC236}">
                <a16:creationId xmlns:a16="http://schemas.microsoft.com/office/drawing/2014/main" id="{E6DF2496-1928-2A98-69C6-662F3400ABF1}"/>
              </a:ext>
            </a:extLst>
          </p:cNvPr>
          <p:cNvSpPr/>
          <p:nvPr/>
        </p:nvSpPr>
        <p:spPr>
          <a:xfrm flipV="1">
            <a:off x="1093870" y="6245424"/>
            <a:ext cx="976669" cy="45719"/>
          </a:xfrm>
          <a:prstGeom prst="roundRect">
            <a:avLst>
              <a:gd name="adj" fmla="val 1069698"/>
            </a:avLst>
          </a:prstGeom>
          <a:solidFill>
            <a:srgbClr val="5F5F63"/>
          </a:solidFill>
          <a:ln/>
        </p:spPr>
      </p:sp>
      <p:sp>
        <p:nvSpPr>
          <p:cNvPr id="45" name="Shape 19">
            <a:extLst>
              <a:ext uri="{FF2B5EF4-FFF2-40B4-BE49-F238E27FC236}">
                <a16:creationId xmlns:a16="http://schemas.microsoft.com/office/drawing/2014/main" id="{7F2907CE-EF65-EF85-8FF1-EB9AB72C40E1}"/>
              </a:ext>
            </a:extLst>
          </p:cNvPr>
          <p:cNvSpPr/>
          <p:nvPr/>
        </p:nvSpPr>
        <p:spPr>
          <a:xfrm>
            <a:off x="635361" y="6061948"/>
            <a:ext cx="457041" cy="447846"/>
          </a:xfrm>
          <a:prstGeom prst="roundRect">
            <a:avLst>
              <a:gd name="adj" fmla="val 66677"/>
            </a:avLst>
          </a:prstGeom>
          <a:solidFill>
            <a:srgbClr val="46464A"/>
          </a:solidFill>
          <a:ln/>
        </p:spPr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46517675-4EDB-36D4-AE89-49B0A1B15266}"/>
              </a:ext>
            </a:extLst>
          </p:cNvPr>
          <p:cNvSpPr/>
          <p:nvPr/>
        </p:nvSpPr>
        <p:spPr>
          <a:xfrm>
            <a:off x="785260" y="6161485"/>
            <a:ext cx="176829" cy="144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4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 21">
            <a:extLst>
              <a:ext uri="{FF2B5EF4-FFF2-40B4-BE49-F238E27FC236}">
                <a16:creationId xmlns:a16="http://schemas.microsoft.com/office/drawing/2014/main" id="{150CB57C-24DD-5080-A3E6-585ED43C22B9}"/>
              </a:ext>
            </a:extLst>
          </p:cNvPr>
          <p:cNvSpPr/>
          <p:nvPr/>
        </p:nvSpPr>
        <p:spPr>
          <a:xfrm>
            <a:off x="2070540" y="6163615"/>
            <a:ext cx="2257270" cy="150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Affordability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 22">
            <a:extLst>
              <a:ext uri="{FF2B5EF4-FFF2-40B4-BE49-F238E27FC236}">
                <a16:creationId xmlns:a16="http://schemas.microsoft.com/office/drawing/2014/main" id="{6A868039-B22C-332A-223D-1B5AA3D67CC2}"/>
              </a:ext>
            </a:extLst>
          </p:cNvPr>
          <p:cNvSpPr/>
          <p:nvPr/>
        </p:nvSpPr>
        <p:spPr>
          <a:xfrm>
            <a:off x="2075244" y="6466999"/>
            <a:ext cx="5702600" cy="17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Times New Roman" panose="02020603050405020304" pitchFamily="18" charset="0"/>
                <a:ea typeface="Raleway" pitchFamily="34" charset="-122"/>
                <a:cs typeface="Times New Roman" panose="02020603050405020304" pitchFamily="18" charset="0"/>
              </a:rPr>
              <a:t>Lower cost compared to personal trainers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CFB7DF-D4E1-0CDA-F6E5-9D0AFAADF1B8}"/>
              </a:ext>
            </a:extLst>
          </p:cNvPr>
          <p:cNvSpPr txBox="1"/>
          <p:nvPr/>
        </p:nvSpPr>
        <p:spPr>
          <a:xfrm>
            <a:off x="244543" y="11853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75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Times New Roman" panose="02020603050405020304" pitchFamily="18" charset="0"/>
                <a:ea typeface="Comfortaa" pitchFamily="34" charset="-122"/>
                <a:cs typeface="Times New Roman" panose="02020603050405020304" pitchFamily="18" charset="0"/>
              </a:rPr>
              <a:t>Competitive Advantage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03CBD6E-187D-0202-049E-E608A094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1" y="0"/>
            <a:ext cx="534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677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5"/>
  <p:tag name="AS_OS" val="Microsoft Windows NT 10.0.20348.0"/>
  <p:tag name="AS_RELEASE_DATE" val="2024.06.14"/>
  <p:tag name="AS_TITLE" val="Aspose.Slides for .NET6"/>
  <p:tag name="AS_VERSION" val="24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11675</TotalTime>
  <Words>1025</Words>
  <Application>Microsoft Office PowerPoint</Application>
  <PresentationFormat>Widescreen</PresentationFormat>
  <Paragraphs>174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Times New Roman</vt:lpstr>
      <vt:lpstr>Wingdings</vt:lpstr>
      <vt:lpstr>Calibri Light</vt:lpstr>
      <vt:lpstr>Montserrat</vt:lpstr>
      <vt:lpstr>Arial</vt:lpstr>
      <vt:lpstr>Arimo</vt:lpstr>
      <vt:lpstr>Calibri</vt:lpstr>
      <vt:lpstr>Montserrat Ultra-Bold</vt:lpstr>
      <vt:lpstr>Arimo 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ROG</dc:creator>
  <cp:lastModifiedBy>Sumit Kolpe</cp:lastModifiedBy>
  <cp:revision>249</cp:revision>
  <dcterms:created xsi:type="dcterms:W3CDTF">2018-08-17T08:14:21Z</dcterms:created>
  <dcterms:modified xsi:type="dcterms:W3CDTF">2024-09-30T16:45:53Z</dcterms:modified>
</cp:coreProperties>
</file>